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65" d="100"/>
          <a:sy n="65" d="100"/>
        </p:scale>
        <p:origin x="24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2" indent="0" algn="ctr">
              <a:buNone/>
              <a:defRPr sz="1801"/>
            </a:lvl3pPr>
            <a:lvl4pPr marL="1371635" indent="0" algn="ctr">
              <a:buNone/>
              <a:defRPr sz="1600"/>
            </a:lvl4pPr>
            <a:lvl5pPr marL="1828846" indent="0" algn="ctr">
              <a:buNone/>
              <a:defRPr sz="1600"/>
            </a:lvl5pPr>
            <a:lvl6pPr marL="2286057" indent="0" algn="ctr">
              <a:buNone/>
              <a:defRPr sz="1600"/>
            </a:lvl6pPr>
            <a:lvl7pPr marL="2743268" indent="0" algn="ctr">
              <a:buNone/>
              <a:defRPr sz="1600"/>
            </a:lvl7pPr>
            <a:lvl8pPr marL="3200481" indent="0" algn="ctr">
              <a:buNone/>
              <a:defRPr sz="1600"/>
            </a:lvl8pPr>
            <a:lvl9pPr marL="3657692"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58438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03665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899"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199"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26146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85186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3"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2" indent="0">
              <a:buNone/>
              <a:defRPr sz="1801">
                <a:solidFill>
                  <a:schemeClr val="tx1">
                    <a:tint val="75000"/>
                  </a:schemeClr>
                </a:solidFill>
              </a:defRPr>
            </a:lvl3pPr>
            <a:lvl4pPr marL="1371635"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1"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277923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2865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91" y="1681163"/>
            <a:ext cx="5157787"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91" y="2505076"/>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3" y="1681163"/>
            <a:ext cx="5183188"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3" y="2505076"/>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1959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75461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1871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05940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90" y="987425"/>
            <a:ext cx="6172201" cy="4873625"/>
          </a:xfrm>
        </p:spPr>
        <p:txBody>
          <a:bodyPr/>
          <a:lstStyle>
            <a:lvl1pPr marL="0" indent="0">
              <a:buNone/>
              <a:defRPr sz="3200"/>
            </a:lvl1pPr>
            <a:lvl2pPr marL="457211" indent="0">
              <a:buNone/>
              <a:defRPr sz="2800"/>
            </a:lvl2pPr>
            <a:lvl3pPr marL="914422" indent="0">
              <a:buNone/>
              <a:defRPr sz="2400"/>
            </a:lvl3pPr>
            <a:lvl4pPr marL="1371635" indent="0">
              <a:buNone/>
              <a:defRPr sz="2000"/>
            </a:lvl4pPr>
            <a:lvl5pPr marL="1828846" indent="0">
              <a:buNone/>
              <a:defRPr sz="2000"/>
            </a:lvl5pPr>
            <a:lvl6pPr marL="2286057" indent="0">
              <a:buNone/>
              <a:defRPr sz="2000"/>
            </a:lvl6pPr>
            <a:lvl7pPr marL="2743268" indent="0">
              <a:buNone/>
              <a:defRPr sz="2000"/>
            </a:lvl7pPr>
            <a:lvl8pPr marL="3200481" indent="0">
              <a:buNone/>
              <a:defRPr sz="2000"/>
            </a:lvl8pPr>
            <a:lvl9pPr marL="3657692"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40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94177-DE61-4268-9593-3606841CDFE2}" type="datetimeFigureOut">
              <a:rPr kumimoji="1" lang="ja-JP" altLang="en-US" smtClean="0"/>
              <a:t>2021/7/14</a:t>
            </a:fld>
            <a:endParaRPr kumimoji="1" lang="ja-JP" altLang="en-US"/>
          </a:p>
        </p:txBody>
      </p:sp>
      <p:sp>
        <p:nvSpPr>
          <p:cNvPr id="5" name="フッター プレースホルダー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645447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6" indent="-228606" algn="l" defTabSz="914422" rtl="0" eaLnBrk="1" latinLnBrk="0" hangingPunct="1">
        <a:lnSpc>
          <a:spcPct val="90000"/>
        </a:lnSpc>
        <a:spcBef>
          <a:spcPts val="1001"/>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4pPr>
      <a:lvl5pPr marL="2057451"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5pPr>
      <a:lvl6pPr marL="2514664"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6pPr>
      <a:lvl7pPr marL="2971874"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7pPr>
      <a:lvl8pPr marL="3429086"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8pPr>
      <a:lvl9pPr marL="3886297"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9pPr>
    </p:bodyStyle>
    <p:otherStyle>
      <a:defPPr>
        <a:defRPr lang="ja-JP"/>
      </a:defPPr>
      <a:lvl1pPr marL="0" algn="l" defTabSz="914422" rtl="0" eaLnBrk="1" latinLnBrk="0" hangingPunct="1">
        <a:defRPr kumimoji="1" sz="1801" kern="1200">
          <a:solidFill>
            <a:schemeClr val="tx1"/>
          </a:solidFill>
          <a:latin typeface="+mn-lt"/>
          <a:ea typeface="+mn-ea"/>
          <a:cs typeface="+mn-cs"/>
        </a:defRPr>
      </a:lvl1pPr>
      <a:lvl2pPr marL="457211" algn="l" defTabSz="914422" rtl="0" eaLnBrk="1" latinLnBrk="0" hangingPunct="1">
        <a:defRPr kumimoji="1" sz="1801" kern="1200">
          <a:solidFill>
            <a:schemeClr val="tx1"/>
          </a:solidFill>
          <a:latin typeface="+mn-lt"/>
          <a:ea typeface="+mn-ea"/>
          <a:cs typeface="+mn-cs"/>
        </a:defRPr>
      </a:lvl2pPr>
      <a:lvl3pPr marL="914422" algn="l" defTabSz="914422" rtl="0" eaLnBrk="1" latinLnBrk="0" hangingPunct="1">
        <a:defRPr kumimoji="1" sz="1801" kern="1200">
          <a:solidFill>
            <a:schemeClr val="tx1"/>
          </a:solidFill>
          <a:latin typeface="+mn-lt"/>
          <a:ea typeface="+mn-ea"/>
          <a:cs typeface="+mn-cs"/>
        </a:defRPr>
      </a:lvl3pPr>
      <a:lvl4pPr marL="1371635" algn="l" defTabSz="914422" rtl="0" eaLnBrk="1" latinLnBrk="0" hangingPunct="1">
        <a:defRPr kumimoji="1" sz="1801" kern="1200">
          <a:solidFill>
            <a:schemeClr val="tx1"/>
          </a:solidFill>
          <a:latin typeface="+mn-lt"/>
          <a:ea typeface="+mn-ea"/>
          <a:cs typeface="+mn-cs"/>
        </a:defRPr>
      </a:lvl4pPr>
      <a:lvl5pPr marL="1828846" algn="l" defTabSz="914422" rtl="0" eaLnBrk="1" latinLnBrk="0" hangingPunct="1">
        <a:defRPr kumimoji="1" sz="1801" kern="1200">
          <a:solidFill>
            <a:schemeClr val="tx1"/>
          </a:solidFill>
          <a:latin typeface="+mn-lt"/>
          <a:ea typeface="+mn-ea"/>
          <a:cs typeface="+mn-cs"/>
        </a:defRPr>
      </a:lvl5pPr>
      <a:lvl6pPr marL="2286057" algn="l" defTabSz="914422" rtl="0" eaLnBrk="1" latinLnBrk="0" hangingPunct="1">
        <a:defRPr kumimoji="1" sz="1801" kern="1200">
          <a:solidFill>
            <a:schemeClr val="tx1"/>
          </a:solidFill>
          <a:latin typeface="+mn-lt"/>
          <a:ea typeface="+mn-ea"/>
          <a:cs typeface="+mn-cs"/>
        </a:defRPr>
      </a:lvl6pPr>
      <a:lvl7pPr marL="2743268" algn="l" defTabSz="914422" rtl="0" eaLnBrk="1" latinLnBrk="0" hangingPunct="1">
        <a:defRPr kumimoji="1" sz="1801" kern="1200">
          <a:solidFill>
            <a:schemeClr val="tx1"/>
          </a:solidFill>
          <a:latin typeface="+mn-lt"/>
          <a:ea typeface="+mn-ea"/>
          <a:cs typeface="+mn-cs"/>
        </a:defRPr>
      </a:lvl7pPr>
      <a:lvl8pPr marL="3200481" algn="l" defTabSz="914422" rtl="0" eaLnBrk="1" latinLnBrk="0" hangingPunct="1">
        <a:defRPr kumimoji="1" sz="1801" kern="1200">
          <a:solidFill>
            <a:schemeClr val="tx1"/>
          </a:solidFill>
          <a:latin typeface="+mn-lt"/>
          <a:ea typeface="+mn-ea"/>
          <a:cs typeface="+mn-cs"/>
        </a:defRPr>
      </a:lvl8pPr>
      <a:lvl9pPr marL="3657692" algn="l" defTabSz="914422" rtl="0" eaLnBrk="1" latinLnBrk="0" hangingPunct="1">
        <a:defRPr kumimoji="1"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25713" y="147863"/>
            <a:ext cx="5827755" cy="52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提案テーマ名</a:t>
            </a:r>
          </a:p>
        </p:txBody>
      </p:sp>
      <p:sp>
        <p:nvSpPr>
          <p:cNvPr id="5" name="正方形/長方形 4"/>
          <p:cNvSpPr/>
          <p:nvPr/>
        </p:nvSpPr>
        <p:spPr>
          <a:xfrm>
            <a:off x="6698408" y="151728"/>
            <a:ext cx="5325951" cy="5221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企業名</a:t>
            </a:r>
          </a:p>
        </p:txBody>
      </p:sp>
      <p:sp>
        <p:nvSpPr>
          <p:cNvPr id="7" name="AutoShape 4"/>
          <p:cNvSpPr>
            <a:spLocks noChangeArrowheads="1"/>
          </p:cNvSpPr>
          <p:nvPr/>
        </p:nvSpPr>
        <p:spPr bwMode="auto">
          <a:xfrm>
            <a:off x="134054" y="833124"/>
            <a:ext cx="6404901" cy="1747965"/>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8" name="AutoShape 11"/>
          <p:cNvSpPr>
            <a:spLocks noChangeArrowheads="1"/>
          </p:cNvSpPr>
          <p:nvPr/>
        </p:nvSpPr>
        <p:spPr bwMode="auto">
          <a:xfrm>
            <a:off x="0" y="869909"/>
            <a:ext cx="1206500"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狙い</a:t>
            </a:r>
            <a:r>
              <a:rPr lang="en-US" altLang="ja-JP" sz="2000" b="1" dirty="0">
                <a:latin typeface="Meiryo UI" panose="020B0604030504040204" pitchFamily="50" charset="-128"/>
                <a:ea typeface="Meiryo UI" panose="020B0604030504040204" pitchFamily="50" charset="-128"/>
              </a:rPr>
              <a:t>】</a:t>
            </a:r>
          </a:p>
        </p:txBody>
      </p:sp>
      <p:sp>
        <p:nvSpPr>
          <p:cNvPr id="9" name="AutoShape 4"/>
          <p:cNvSpPr>
            <a:spLocks noChangeArrowheads="1"/>
          </p:cNvSpPr>
          <p:nvPr/>
        </p:nvSpPr>
        <p:spPr bwMode="auto">
          <a:xfrm>
            <a:off x="134053" y="5053703"/>
            <a:ext cx="6404901" cy="1533124"/>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0" name="AutoShape 11"/>
          <p:cNvSpPr>
            <a:spLocks noChangeArrowheads="1"/>
          </p:cNvSpPr>
          <p:nvPr/>
        </p:nvSpPr>
        <p:spPr bwMode="auto">
          <a:xfrm>
            <a:off x="0" y="5053703"/>
            <a:ext cx="120650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課題</a:t>
            </a:r>
            <a:r>
              <a:rPr lang="en-US" altLang="ja-JP" sz="2000" b="1" dirty="0">
                <a:latin typeface="Meiryo UI" panose="020B0604030504040204" pitchFamily="50" charset="-128"/>
                <a:ea typeface="Meiryo UI" panose="020B0604030504040204" pitchFamily="50" charset="-128"/>
              </a:rPr>
              <a:t>】</a:t>
            </a:r>
          </a:p>
        </p:txBody>
      </p:sp>
      <p:sp>
        <p:nvSpPr>
          <p:cNvPr id="11" name="AutoShape 4"/>
          <p:cNvSpPr>
            <a:spLocks noChangeArrowheads="1"/>
          </p:cNvSpPr>
          <p:nvPr/>
        </p:nvSpPr>
        <p:spPr bwMode="auto">
          <a:xfrm>
            <a:off x="134053" y="2695389"/>
            <a:ext cx="6404901" cy="2196651"/>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2" name="AutoShape 11"/>
          <p:cNvSpPr>
            <a:spLocks noChangeArrowheads="1"/>
          </p:cNvSpPr>
          <p:nvPr/>
        </p:nvSpPr>
        <p:spPr bwMode="auto">
          <a:xfrm>
            <a:off x="0" y="2721342"/>
            <a:ext cx="1206500"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効果</a:t>
            </a:r>
            <a:r>
              <a:rPr lang="en-US" altLang="ja-JP" sz="2000" b="1" dirty="0">
                <a:latin typeface="Meiryo UI" panose="020B0604030504040204" pitchFamily="50" charset="-128"/>
                <a:ea typeface="Meiryo UI" panose="020B0604030504040204" pitchFamily="50" charset="-128"/>
              </a:rPr>
              <a:t>】</a:t>
            </a:r>
          </a:p>
        </p:txBody>
      </p:sp>
      <p:sp>
        <p:nvSpPr>
          <p:cNvPr id="13" name="AutoShape 4"/>
          <p:cNvSpPr>
            <a:spLocks noChangeArrowheads="1"/>
          </p:cNvSpPr>
          <p:nvPr/>
        </p:nvSpPr>
        <p:spPr bwMode="auto">
          <a:xfrm>
            <a:off x="6698409" y="833124"/>
            <a:ext cx="5325950" cy="5753704"/>
          </a:xfrm>
          <a:prstGeom prst="roundRect">
            <a:avLst>
              <a:gd name="adj" fmla="val 979"/>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4" name="AutoShape 11"/>
          <p:cNvSpPr>
            <a:spLocks noChangeArrowheads="1"/>
          </p:cNvSpPr>
          <p:nvPr/>
        </p:nvSpPr>
        <p:spPr bwMode="auto">
          <a:xfrm>
            <a:off x="6698409" y="892589"/>
            <a:ext cx="979687"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内容</a:t>
            </a:r>
            <a:r>
              <a:rPr lang="en-US" altLang="ja-JP" sz="2000" b="1" dirty="0">
                <a:latin typeface="Meiryo UI" panose="020B0604030504040204" pitchFamily="50" charset="-128"/>
                <a:ea typeface="Meiryo UI" panose="020B0604030504040204" pitchFamily="50" charset="-128"/>
              </a:rPr>
              <a:t>】</a:t>
            </a:r>
          </a:p>
        </p:txBody>
      </p:sp>
      <p:sp>
        <p:nvSpPr>
          <p:cNvPr id="15" name="正方形/長方形 14"/>
          <p:cNvSpPr/>
          <p:nvPr/>
        </p:nvSpPr>
        <p:spPr>
          <a:xfrm>
            <a:off x="134052" y="145143"/>
            <a:ext cx="522000" cy="500747"/>
          </a:xfrm>
          <a:prstGeom prst="rect">
            <a:avLst/>
          </a:prstGeom>
          <a:solidFill>
            <a:srgbClr val="0000CC"/>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ja-JP" altLang="en-US" b="1" dirty="0">
              <a:solidFill>
                <a:srgbClr val="FFFF00"/>
              </a:solidFill>
              <a:latin typeface="Meiryo UI" panose="020B0604030504040204" pitchFamily="50" charset="-128"/>
              <a:ea typeface="Meiryo UI" panose="020B0604030504040204" pitchFamily="50" charset="-128"/>
            </a:endParaRPr>
          </a:p>
        </p:txBody>
      </p:sp>
      <p:sp>
        <p:nvSpPr>
          <p:cNvPr id="16" name="AutoShape 11">
            <a:extLst>
              <a:ext uri="{FF2B5EF4-FFF2-40B4-BE49-F238E27FC236}">
                <a16:creationId xmlns:a16="http://schemas.microsoft.com/office/drawing/2014/main" id="{FB133FBE-9ED3-48C1-BFC0-BE3F348F60DE}"/>
              </a:ext>
            </a:extLst>
          </p:cNvPr>
          <p:cNvSpPr>
            <a:spLocks noChangeArrowheads="1"/>
          </p:cNvSpPr>
          <p:nvPr/>
        </p:nvSpPr>
        <p:spPr bwMode="auto">
          <a:xfrm>
            <a:off x="603250" y="5670958"/>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提案内容に係る技術的な課題、条件、その他特記事項を記載してください。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7" name="AutoShape 11">
            <a:extLst>
              <a:ext uri="{FF2B5EF4-FFF2-40B4-BE49-F238E27FC236}">
                <a16:creationId xmlns:a16="http://schemas.microsoft.com/office/drawing/2014/main" id="{7F697386-3CD0-4097-986E-1D50CF6DE4ED}"/>
              </a:ext>
            </a:extLst>
          </p:cNvPr>
          <p:cNvSpPr>
            <a:spLocks noChangeArrowheads="1"/>
          </p:cNvSpPr>
          <p:nvPr/>
        </p:nvSpPr>
        <p:spPr bwMode="auto">
          <a:xfrm>
            <a:off x="603250" y="1578150"/>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背景となる課題の内容とその解決に向けた提案の狙いを記載してください。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8" name="AutoShape 11">
            <a:extLst>
              <a:ext uri="{FF2B5EF4-FFF2-40B4-BE49-F238E27FC236}">
                <a16:creationId xmlns:a16="http://schemas.microsoft.com/office/drawing/2014/main" id="{90EA9E7E-E200-4E5C-BEF6-B2FAAA3F8456}"/>
              </a:ext>
            </a:extLst>
          </p:cNvPr>
          <p:cNvSpPr>
            <a:spLocks noChangeArrowheads="1"/>
          </p:cNvSpPr>
          <p:nvPr/>
        </p:nvSpPr>
        <p:spPr bwMode="auto">
          <a:xfrm>
            <a:off x="603250" y="3598868"/>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提案技術・製品の導入により見込まれる効果を記載してください。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9" name="AutoShape 11">
            <a:extLst>
              <a:ext uri="{FF2B5EF4-FFF2-40B4-BE49-F238E27FC236}">
                <a16:creationId xmlns:a16="http://schemas.microsoft.com/office/drawing/2014/main" id="{89EA766C-8AA8-42D1-885A-98E1E109C1D7}"/>
              </a:ext>
            </a:extLst>
          </p:cNvPr>
          <p:cNvSpPr>
            <a:spLocks noChangeArrowheads="1"/>
          </p:cNvSpPr>
          <p:nvPr/>
        </p:nvSpPr>
        <p:spPr bwMode="auto">
          <a:xfrm>
            <a:off x="7072749" y="3601061"/>
            <a:ext cx="5181108"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具体的な内容について図表等を用い、効果を数値化するなど</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分かりやすく記載してください。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20" name="AutoShape 11">
            <a:extLst>
              <a:ext uri="{FF2B5EF4-FFF2-40B4-BE49-F238E27FC236}">
                <a16:creationId xmlns:a16="http://schemas.microsoft.com/office/drawing/2014/main" id="{DB8CBA34-81D9-4619-A748-86F9567F49A3}"/>
              </a:ext>
            </a:extLst>
          </p:cNvPr>
          <p:cNvSpPr>
            <a:spLocks noChangeArrowheads="1"/>
          </p:cNvSpPr>
          <p:nvPr/>
        </p:nvSpPr>
        <p:spPr bwMode="auto">
          <a:xfrm>
            <a:off x="7905824" y="192226"/>
            <a:ext cx="3278989"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dirty="0">
                <a:solidFill>
                  <a:schemeClr val="accent1">
                    <a:lumMod val="75000"/>
                  </a:schemeClr>
                </a:solidFill>
                <a:latin typeface="Meiryo UI" panose="020B0604030504040204" pitchFamily="50" charset="-128"/>
                <a:ea typeface="Meiryo UI" panose="020B0604030504040204" pitchFamily="50" charset="-128"/>
              </a:rPr>
              <a:t>株式会社〇〇〇〇</a:t>
            </a: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132484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674</TotalTime>
  <Words>90</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Katsumata, Mika/勝亦 美佳</dc:creator>
  <cp:lastModifiedBy>s-yamashita</cp:lastModifiedBy>
  <cp:revision>36</cp:revision>
  <dcterms:created xsi:type="dcterms:W3CDTF">2020-10-13T08:12:36Z</dcterms:created>
  <dcterms:modified xsi:type="dcterms:W3CDTF">2021-07-13T22:52:31Z</dcterms:modified>
</cp:coreProperties>
</file>